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flv" ContentType="video/unknown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0"/>
  </p:notesMasterIdLst>
  <p:sldIdLst>
    <p:sldId id="272" r:id="rId2"/>
    <p:sldId id="268" r:id="rId3"/>
    <p:sldId id="257" r:id="rId4"/>
    <p:sldId id="258" r:id="rId5"/>
    <p:sldId id="259" r:id="rId6"/>
    <p:sldId id="290" r:id="rId7"/>
    <p:sldId id="292" r:id="rId8"/>
    <p:sldId id="285" r:id="rId9"/>
    <p:sldId id="286" r:id="rId10"/>
    <p:sldId id="287" r:id="rId11"/>
    <p:sldId id="288" r:id="rId12"/>
    <p:sldId id="289" r:id="rId13"/>
    <p:sldId id="291" r:id="rId14"/>
    <p:sldId id="293" r:id="rId15"/>
    <p:sldId id="275" r:id="rId16"/>
    <p:sldId id="294" r:id="rId17"/>
    <p:sldId id="278" r:id="rId18"/>
    <p:sldId id="264" r:id="rId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10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DBB51-366A-48FA-93FA-79DE876D9648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4363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7138"/>
            <a:ext cx="29718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7138"/>
            <a:ext cx="29718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D4CAB-8334-42C2-B329-A7EF5CFE4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1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D4CAB-8334-42C2-B329-A7EF5CFE472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2CCAF54-51FA-45B6-85DD-158FB1A0AD15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AED542A6-15EE-4493-8C95-F6D9B8C72D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file:///F:\My%20Music\03%20Opick%20-%20YA%20Rahman\Track04.MP3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7772400" cy="582216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1066800"/>
            <a:ext cx="2286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AL QUR’AN</a:t>
            </a:r>
            <a:endParaRPr lang="en-US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3124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AQIDAH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8600" y="3124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SYARI’AH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0" y="3124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AKHLAQ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3077841">
            <a:off x="3082977" y="1890071"/>
            <a:ext cx="361745" cy="123975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8292308">
            <a:off x="5886392" y="1797075"/>
            <a:ext cx="344648" cy="123975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468368" y="2057400"/>
            <a:ext cx="332232" cy="9906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ved Up Arrow 10"/>
          <p:cNvSpPr/>
          <p:nvPr/>
        </p:nvSpPr>
        <p:spPr>
          <a:xfrm>
            <a:off x="2209800" y="3886200"/>
            <a:ext cx="2667000" cy="73152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11"/>
          <p:cNvSpPr/>
          <p:nvPr/>
        </p:nvSpPr>
        <p:spPr>
          <a:xfrm rot="20900833">
            <a:off x="3293607" y="4270028"/>
            <a:ext cx="4135404" cy="804093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lowchart: Decision 20"/>
          <p:cNvSpPr/>
          <p:nvPr/>
        </p:nvSpPr>
        <p:spPr>
          <a:xfrm>
            <a:off x="762000" y="5715000"/>
            <a:ext cx="2514600" cy="762000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ILMU TAUHID</a:t>
            </a:r>
            <a:endParaRPr lang="en-US" b="1" dirty="0"/>
          </a:p>
        </p:txBody>
      </p:sp>
      <p:sp>
        <p:nvSpPr>
          <p:cNvPr id="22" name="Flowchart: Decision 21"/>
          <p:cNvSpPr/>
          <p:nvPr/>
        </p:nvSpPr>
        <p:spPr>
          <a:xfrm>
            <a:off x="3733800" y="5715000"/>
            <a:ext cx="2209800" cy="838200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ILMU FIQIH</a:t>
            </a:r>
            <a:endParaRPr lang="en-US" b="1" dirty="0"/>
          </a:p>
        </p:txBody>
      </p:sp>
      <p:sp>
        <p:nvSpPr>
          <p:cNvPr id="23" name="Flowchart: Decision 22"/>
          <p:cNvSpPr/>
          <p:nvPr/>
        </p:nvSpPr>
        <p:spPr>
          <a:xfrm>
            <a:off x="6172200" y="5715000"/>
            <a:ext cx="2438400" cy="838200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ILMU TASAWUF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1600200" y="4648200"/>
            <a:ext cx="914400" cy="533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267200" y="4572000"/>
            <a:ext cx="914400" cy="533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ISLAM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858000" y="4572000"/>
            <a:ext cx="914400" cy="533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IHSAN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1981200" y="4038600"/>
            <a:ext cx="152400" cy="5334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724400" y="3962400"/>
            <a:ext cx="152400" cy="5334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315200" y="3962400"/>
            <a:ext cx="152400" cy="5334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7315200" y="5181600"/>
            <a:ext cx="1524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724400" y="5181600"/>
            <a:ext cx="1524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1981200" y="5257800"/>
            <a:ext cx="152400" cy="3810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22" grpId="0" animBg="1"/>
      <p:bldP spid="23" grpId="0" animBg="1"/>
      <p:bldP spid="19" grpId="0" animBg="1"/>
      <p:bldP spid="20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err="1" smtClean="0">
                <a:solidFill>
                  <a:srgbClr val="FFFF00"/>
                </a:solidFill>
              </a:rPr>
              <a:t>Sifat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Ma'nawiyah</a:t>
            </a:r>
            <a:r>
              <a:rPr lang="en-US" b="1" i="1" dirty="0">
                <a:solidFill>
                  <a:srgbClr val="FFFF00"/>
                </a:solidFill>
              </a:rPr>
              <a:t> :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Qoodiran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Kuasa</a:t>
            </a:r>
            <a:r>
              <a:rPr lang="en-US" dirty="0"/>
              <a:t>)</a:t>
            </a:r>
          </a:p>
          <a:p>
            <a:pPr lvl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Muridan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Berkehendak</a:t>
            </a:r>
            <a:r>
              <a:rPr lang="en-US" dirty="0"/>
              <a:t>)</a:t>
            </a:r>
          </a:p>
          <a:p>
            <a:pPr lvl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Aa'liman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Mengetahui</a:t>
            </a:r>
            <a:r>
              <a:rPr lang="en-US" dirty="0"/>
              <a:t>)</a:t>
            </a:r>
          </a:p>
          <a:p>
            <a:pPr lvl="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Hayyun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Hidup</a:t>
            </a:r>
            <a:r>
              <a:rPr lang="en-US" dirty="0"/>
              <a:t>)</a:t>
            </a:r>
          </a:p>
          <a:p>
            <a:pPr lvl="0">
              <a:buNone/>
            </a:pPr>
            <a:r>
              <a:rPr lang="en-US" dirty="0" smtClean="0"/>
              <a:t>5. </a:t>
            </a:r>
            <a:r>
              <a:rPr lang="en-US" dirty="0" err="1" smtClean="0"/>
              <a:t>Samii'an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Mendengar</a:t>
            </a:r>
            <a:r>
              <a:rPr lang="en-US" dirty="0"/>
              <a:t>)</a:t>
            </a:r>
          </a:p>
          <a:p>
            <a:pPr lvl="0">
              <a:buNone/>
            </a:pPr>
            <a:r>
              <a:rPr lang="en-US" dirty="0" smtClean="0"/>
              <a:t>6. </a:t>
            </a:r>
            <a:r>
              <a:rPr lang="en-US" dirty="0" err="1" smtClean="0"/>
              <a:t>Bashiran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Melihat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 smtClean="0"/>
              <a:t>7. </a:t>
            </a:r>
            <a:r>
              <a:rPr lang="en-US" dirty="0" err="1" smtClean="0"/>
              <a:t>Mutakalliman</a:t>
            </a:r>
            <a:r>
              <a:rPr lang="en-US" dirty="0" smtClean="0"/>
              <a:t> </a:t>
            </a:r>
            <a:r>
              <a:rPr lang="en-US" dirty="0"/>
              <a:t>(Yang </a:t>
            </a:r>
            <a:r>
              <a:rPr lang="en-US" dirty="0" err="1"/>
              <a:t>Berkata-kata</a:t>
            </a:r>
            <a:r>
              <a:rPr lang="en-US" dirty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KE ESAAN SIFAT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ar-SA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1600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MA’NAWIYAH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4200" y="31242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MA’ANI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53000" y="3124200"/>
            <a:ext cx="1371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SALABIYAH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629989" y="349213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58789" y="349213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400800" y="3442063"/>
            <a:ext cx="304800" cy="341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58000" y="3048000"/>
            <a:ext cx="17526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NAFSIYAH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010400" y="1295400"/>
            <a:ext cx="1371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5400" dirty="0" smtClean="0">
                <a:cs typeface="Al-Kharashi 58 Naskh" pitchFamily="2" charset="-78"/>
              </a:rPr>
              <a:t>الله</a:t>
            </a:r>
            <a:endParaRPr lang="en-US" sz="5400" dirty="0">
              <a:cs typeface="Al-Kharashi 58 Naskh" pitchFamily="2" charset="-78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7620000" y="25908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 ESAAN ASMA (</a:t>
            </a:r>
            <a:r>
              <a:rPr lang="ar-SA" sz="4400" b="1" dirty="0" smtClean="0">
                <a:solidFill>
                  <a:srgbClr val="FFFF00"/>
                </a:solidFill>
                <a:cs typeface="Al-Kharashi 58 Naskh" pitchFamily="2" charset="-78"/>
              </a:rPr>
              <a:t>الاسماء</a:t>
            </a:r>
            <a:r>
              <a:rPr lang="en-US" b="1" dirty="0" smtClean="0">
                <a:solidFill>
                  <a:srgbClr val="FFFF00"/>
                </a:solidFill>
              </a:rPr>
              <a:t>)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62200" y="3200400"/>
            <a:ext cx="22098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99</a:t>
            </a:r>
          </a:p>
          <a:p>
            <a:pPr algn="ctr"/>
            <a:r>
              <a:rPr lang="en-US" sz="4400" dirty="0" smtClean="0"/>
              <a:t>ASMA</a:t>
            </a:r>
            <a:endParaRPr lang="en-US" sz="4400" dirty="0"/>
          </a:p>
        </p:txBody>
      </p:sp>
      <p:sp>
        <p:nvSpPr>
          <p:cNvPr id="5" name="Flowchart: Preparation 4"/>
          <p:cNvSpPr/>
          <p:nvPr/>
        </p:nvSpPr>
        <p:spPr>
          <a:xfrm>
            <a:off x="5943600" y="3429000"/>
            <a:ext cx="1219200" cy="9144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</a:p>
          <a:p>
            <a:pPr algn="ctr"/>
            <a:r>
              <a:rPr lang="en-US" sz="2800" dirty="0" smtClean="0"/>
              <a:t>(</a:t>
            </a:r>
            <a:r>
              <a:rPr lang="ar-SA" sz="3600" dirty="0" smtClean="0">
                <a:cs typeface="Al-Kharashi 58 Naskh" pitchFamily="2" charset="-78"/>
              </a:rPr>
              <a:t>هو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2667000" y="1524000"/>
            <a:ext cx="15240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6600" dirty="0" smtClean="0">
                <a:cs typeface="Al-Kharashi 58 Naskh" pitchFamily="2" charset="-78"/>
              </a:rPr>
              <a:t>الله</a:t>
            </a:r>
            <a:endParaRPr lang="en-US" sz="6600" dirty="0">
              <a:cs typeface="Al-Kharashi 58 Naskh" pitchFamily="2" charset="-78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00600" y="3733800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429000" y="2895600"/>
            <a:ext cx="762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124053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itchFamily="82" charset="0"/>
              </a:rPr>
              <a:t>ASMAUL HUSNA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itchFamily="82" charset="0"/>
              </a:rPr>
              <a:t>(99) 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itchFamily="82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SMAUL HUSN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1784350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AF’AL (PERBUATAN)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924800" cy="49077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*  SEMUA  PERBUATAN YANG BERLAKU DI DALAM  ALAM  SEMESTA ADALAH DARI ALLAH  SWT .</a:t>
            </a:r>
          </a:p>
          <a:p>
            <a:pPr>
              <a:buNone/>
            </a:pPr>
            <a:r>
              <a:rPr lang="en-US" dirty="0" smtClean="0"/>
              <a:t>*  PERBUATAN BAIK PADA JOHIRNYA DAN PADA HAKIKATNYA  SEPERTI IMAN DAN TAAT DARI ALLAH SWT.</a:t>
            </a:r>
          </a:p>
          <a:p>
            <a:pPr>
              <a:buNone/>
            </a:pPr>
            <a:r>
              <a:rPr lang="en-US" dirty="0" smtClean="0"/>
              <a:t>*  PERBUATAN BURUK PADA JOHIRNYA  DAN TIDAK PADA HAKIKATNYA, NAMUN HUKUM SYARIAT MELARANGNYA.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(DIPERINTAHKAN YG BAIK DILARANG YG BURUK).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KEIMANAN DAN KETAQWAAN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A. KEIMANAN</a:t>
            </a:r>
          </a:p>
          <a:p>
            <a:pPr marL="514350" indent="-51435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b="1" i="1" dirty="0" err="1">
                <a:solidFill>
                  <a:srgbClr val="FFFF00"/>
                </a:solidFill>
              </a:rPr>
              <a:t>Iman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mengandung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arti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percaya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b="1" i="1" dirty="0" err="1" smtClean="0">
                <a:solidFill>
                  <a:srgbClr val="FFFF00"/>
                </a:solidFill>
              </a:rPr>
              <a:t>Iman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ialah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pengakuan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hati</a:t>
            </a:r>
            <a:r>
              <a:rPr lang="en-US" dirty="0">
                <a:solidFill>
                  <a:srgbClr val="FFFF00"/>
                </a:solidFill>
              </a:rPr>
              <a:t> yang </a:t>
            </a:r>
            <a:r>
              <a:rPr lang="en-US" dirty="0" err="1">
                <a:solidFill>
                  <a:srgbClr val="FFFF00"/>
                </a:solidFill>
              </a:rPr>
              <a:t>terbukti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dengan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perbuatan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>
                <a:solidFill>
                  <a:srgbClr val="FFFF00"/>
                </a:solidFill>
              </a:rPr>
              <a:t>yang </a:t>
            </a:r>
            <a:r>
              <a:rPr lang="en-US" dirty="0" err="1">
                <a:solidFill>
                  <a:srgbClr val="FFFF00"/>
                </a:solidFill>
              </a:rPr>
              <a:t>diucapkan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oleh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lidah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menjadi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keyakinan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hati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>
              <a:buNone/>
            </a:pPr>
            <a:r>
              <a:rPr lang="en-US" dirty="0">
                <a:solidFill>
                  <a:srgbClr val="FFFF00"/>
                </a:solidFill>
              </a:rPr>
              <a:t>	3 </a:t>
            </a:r>
            <a:r>
              <a:rPr lang="en-US" dirty="0" err="1">
                <a:solidFill>
                  <a:srgbClr val="FFFF00"/>
                </a:solidFill>
              </a:rPr>
              <a:t>unsur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iman</a:t>
            </a:r>
            <a:r>
              <a:rPr lang="en-US" dirty="0" smtClean="0">
                <a:solidFill>
                  <a:srgbClr val="FFFF00"/>
                </a:solidFill>
              </a:rPr>
              <a:t> :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  1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 err="1">
                <a:solidFill>
                  <a:srgbClr val="FFFF00"/>
                </a:solidFill>
              </a:rPr>
              <a:t>Menyakini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dalam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hati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  2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 err="1">
                <a:solidFill>
                  <a:srgbClr val="FFFF00"/>
                </a:solidFill>
              </a:rPr>
              <a:t>Mengucapkan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secara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lisan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  3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 err="1">
                <a:solidFill>
                  <a:srgbClr val="FFFF00"/>
                </a:solidFill>
              </a:rPr>
              <a:t>Membuktikan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dengan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perbuatan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ibadah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Arial Rounded MT Bold" pitchFamily="34" charset="0"/>
              </a:rPr>
              <a:t>TABEL KATAGORI / TIPE</a:t>
            </a:r>
            <a:br>
              <a:rPr lang="en-US" b="1" dirty="0">
                <a:solidFill>
                  <a:schemeClr val="tx2">
                    <a:lumMod val="90000"/>
                  </a:schemeClr>
                </a:solidFill>
                <a:latin typeface="Arial Rounded MT Bold" pitchFamily="34" charset="0"/>
              </a:rPr>
            </a:b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Arial Rounded MT Bold" pitchFamily="34" charset="0"/>
              </a:rPr>
              <a:t>MANUSIA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248879"/>
              </p:ext>
            </p:extLst>
          </p:nvPr>
        </p:nvGraphicFramePr>
        <p:xfrm>
          <a:off x="914400" y="1784350"/>
          <a:ext cx="7848600" cy="408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1295400"/>
                <a:gridCol w="1371600"/>
                <a:gridCol w="1295400"/>
                <a:gridCol w="1219200"/>
              </a:tblGrid>
              <a:tr h="68050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Unsur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Keimanan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Mukmin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Fasiq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Jolim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Kafir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Munafiq</a:t>
                      </a:r>
                      <a:endParaRPr lang="en-US" dirty="0"/>
                    </a:p>
                  </a:txBody>
                  <a:tcPr anchor="ctr"/>
                </a:tc>
              </a:tr>
              <a:tr h="680508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1. </a:t>
                      </a:r>
                      <a:r>
                        <a:rPr lang="en-US" sz="1800" kern="1200" dirty="0" err="1" smtClean="0"/>
                        <a:t>Menyakini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dalam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hati</a:t>
                      </a:r>
                      <a:r>
                        <a:rPr lang="en-US" sz="1800" kern="1200" dirty="0" smtClean="0"/>
                        <a:t>.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Tidak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Tidak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508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2. </a:t>
                      </a:r>
                      <a:r>
                        <a:rPr lang="en-US" sz="1800" kern="1200" dirty="0" err="1" smtClean="0"/>
                        <a:t>Mengucapkan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secara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lisan</a:t>
                      </a:r>
                      <a:r>
                        <a:rPr lang="en-US" sz="1800" kern="1200" dirty="0" smtClean="0"/>
                        <a:t>.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Tidak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508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3. </a:t>
                      </a:r>
                      <a:r>
                        <a:rPr lang="en-US" sz="1800" kern="1200" dirty="0" err="1" smtClean="0"/>
                        <a:t>Membuktikan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dengan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perbuatan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ibadah</a:t>
                      </a:r>
                      <a:r>
                        <a:rPr lang="en-US" sz="1800" kern="1200" dirty="0" smtClean="0"/>
                        <a:t>.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Tidak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Tidak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Ya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508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kern="1200" dirty="0" err="1" smtClean="0"/>
                        <a:t>Nilai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Keberuntungan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di</a:t>
                      </a:r>
                      <a:r>
                        <a:rPr lang="en-US" sz="1800" kern="1200" dirty="0" smtClean="0"/>
                        <a:t> </a:t>
                      </a:r>
                      <a:r>
                        <a:rPr lang="en-US" sz="1800" kern="1200" dirty="0" err="1" smtClean="0"/>
                        <a:t>akhirat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Neraka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600" b="1" dirty="0">
                        <a:latin typeface="(normal text)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600" b="1" dirty="0">
                        <a:latin typeface="(normal text)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05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/>
                        <a:t>Surga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Surga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Neraka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Neraka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4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B. KETAQWAAN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None/>
            </a:pPr>
            <a:r>
              <a:rPr lang="en-US" b="1" i="1" dirty="0" smtClean="0"/>
              <a:t>   	</a:t>
            </a:r>
            <a:r>
              <a:rPr lang="en-US" b="1" i="1" dirty="0" err="1" smtClean="0"/>
              <a:t>Taqwa</a:t>
            </a:r>
            <a:r>
              <a:rPr lang="en-US" dirty="0" smtClean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kata</a:t>
            </a:r>
            <a:r>
              <a:rPr lang="en-US" dirty="0"/>
              <a:t> </a:t>
            </a:r>
            <a:r>
              <a:rPr lang="en-US" dirty="0" err="1"/>
              <a:t>wiqoyah</a:t>
            </a:r>
            <a:r>
              <a:rPr lang="en-US" dirty="0"/>
              <a:t>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arti</a:t>
            </a:r>
            <a:r>
              <a:rPr lang="en-US" dirty="0"/>
              <a:t> : </a:t>
            </a:r>
            <a:r>
              <a:rPr lang="en-US" dirty="0" err="1"/>
              <a:t>takut</a:t>
            </a:r>
            <a:r>
              <a:rPr lang="en-US" dirty="0"/>
              <a:t>, </a:t>
            </a: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kewajiban</a:t>
            </a:r>
            <a:r>
              <a:rPr lang="en-US" dirty="0" smtClean="0"/>
              <a:t>.</a:t>
            </a:r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b="1" dirty="0" err="1"/>
              <a:t>Menurut</a:t>
            </a:r>
            <a:r>
              <a:rPr lang="en-US" b="1" dirty="0"/>
              <a:t> H.A. </a:t>
            </a:r>
            <a:r>
              <a:rPr lang="en-US" b="1" dirty="0" err="1"/>
              <a:t>Agus</a:t>
            </a:r>
            <a:r>
              <a:rPr lang="en-US" b="1" dirty="0"/>
              <a:t> </a:t>
            </a:r>
            <a:r>
              <a:rPr lang="en-US" b="1" dirty="0" err="1"/>
              <a:t>Salim</a:t>
            </a:r>
            <a:r>
              <a:rPr lang="en-US" b="1" dirty="0"/>
              <a:t>, </a:t>
            </a:r>
            <a:r>
              <a:rPr lang="en-US" b="1" dirty="0" err="1"/>
              <a:t>taqwa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mental </a:t>
            </a:r>
            <a:r>
              <a:rPr lang="en-US" dirty="0" err="1"/>
              <a:t>seseorang</a:t>
            </a:r>
            <a:r>
              <a:rPr lang="en-US" dirty="0"/>
              <a:t> yang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ingat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waspada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rangka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noda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dosa</a:t>
            </a:r>
            <a:r>
              <a:rPr lang="en-US" dirty="0"/>
              <a:t>,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perbuatan-perbuatan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pantang</a:t>
            </a:r>
            <a:r>
              <a:rPr lang="en-US" dirty="0"/>
              <a:t> </a:t>
            </a:r>
            <a:r>
              <a:rPr lang="en-US" dirty="0" err="1"/>
              <a:t>berbuat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kejahatan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orang</a:t>
            </a:r>
            <a:r>
              <a:rPr lang="en-US" dirty="0"/>
              <a:t> lain,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lingkungannya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5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TERIMA KASIH</a:t>
            </a:r>
          </a:p>
          <a:p>
            <a:pPr algn="ctr">
              <a:buNone/>
            </a:pPr>
            <a:r>
              <a:rPr lang="en-US" sz="5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ATAS PERHATIANNYA</a:t>
            </a:r>
          </a:p>
          <a:p>
            <a:pPr algn="ctr">
              <a:buNone/>
            </a:pPr>
            <a:r>
              <a:rPr lang="en-US" sz="5400" i="1" dirty="0" smtClean="0">
                <a:latin typeface="Cambria Math" pitchFamily="18" charset="0"/>
                <a:ea typeface="Cambria Math" pitchFamily="18" charset="0"/>
              </a:rPr>
              <a:t>SEMOGA BERMANFAAT</a:t>
            </a:r>
          </a:p>
          <a:p>
            <a:pPr algn="ctr">
              <a:buNone/>
            </a:pPr>
            <a:r>
              <a:rPr lang="en-US" sz="5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SEKIAN</a:t>
            </a:r>
            <a:endParaRPr lang="en-US" sz="5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22000" t="27000" r="18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Track04.MP3">
            <a:hlinkClick r:id="" action="ppaction://media"/>
          </p:cNvPr>
          <p:cNvPicPr>
            <a:picLocks noGrp="1" noRot="1" noChangeAspect="1"/>
          </p:cNvPicPr>
          <p:nvPr>
            <p:ph idx="1"/>
            <a:audioFile r:link="rId1"/>
          </p:nvPr>
        </p:nvPicPr>
        <p:blipFill>
          <a:blip r:embed="rId5"/>
          <a:stretch>
            <a:fillRect/>
          </a:stretch>
        </p:blipFill>
        <p:spPr>
          <a:xfrm>
            <a:off x="4648200" y="391795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TUHAN YME &amp; KETUHANAN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831560"/>
          </a:xfrm>
        </p:spPr>
        <p:txBody>
          <a:bodyPr/>
          <a:lstStyle/>
          <a:p>
            <a:pPr marL="650875" indent="-514350" algn="ctr">
              <a:buFont typeface="Wingdings 2" pitchFamily="18" charset="2"/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AQIDAH</a:t>
            </a:r>
            <a:r>
              <a:rPr lang="en-US" sz="3200" dirty="0" smtClean="0"/>
              <a:t> </a:t>
            </a:r>
            <a:endParaRPr lang="en-US" sz="2800" dirty="0" smtClean="0"/>
          </a:p>
          <a:p>
            <a:pPr marL="650875" indent="-514350" algn="ctr">
              <a:buFont typeface="Wingdings 2" pitchFamily="18" charset="2"/>
              <a:buNone/>
            </a:pPr>
            <a:endParaRPr lang="en-US" sz="3200" dirty="0" smtClean="0"/>
          </a:p>
          <a:p>
            <a:pPr marL="650875" indent="-514350" algn="ctr">
              <a:buFont typeface="Wingdings 2" pitchFamily="18" charset="2"/>
              <a:buNone/>
            </a:pPr>
            <a:endParaRPr lang="en-US" sz="3200" dirty="0" smtClean="0"/>
          </a:p>
          <a:p>
            <a:pPr marL="650875" indent="-514350" algn="ctr">
              <a:buFont typeface="Wingdings 2" pitchFamily="18" charset="2"/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IMAN</a:t>
            </a:r>
            <a:r>
              <a:rPr lang="en-US" sz="4000" dirty="0" smtClean="0"/>
              <a:t> </a:t>
            </a:r>
          </a:p>
          <a:p>
            <a:pPr marL="650875" indent="-514350" algn="ctr">
              <a:buFont typeface="Wingdings 2" pitchFamily="18" charset="2"/>
              <a:buNone/>
            </a:pPr>
            <a:endParaRPr lang="en-US" sz="3200" dirty="0" smtClean="0"/>
          </a:p>
          <a:p>
            <a:pPr marL="650875" indent="-514350" algn="ctr">
              <a:buFont typeface="Wingdings 2" pitchFamily="18" charset="2"/>
              <a:buNone/>
            </a:pPr>
            <a:endParaRPr lang="en-US" sz="3200" dirty="0" smtClean="0"/>
          </a:p>
          <a:p>
            <a:pPr marL="650875" indent="-514350" algn="ctr">
              <a:buFont typeface="Wingdings 2" pitchFamily="18" charset="2"/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ILMU TAUHID</a:t>
            </a:r>
          </a:p>
          <a:p>
            <a:pPr marL="650875" indent="-514350">
              <a:buFont typeface="Wingdings 2" pitchFamily="18" charset="2"/>
              <a:buNone/>
            </a:pPr>
            <a:endParaRPr lang="en-US" sz="2800" dirty="0" smtClean="0"/>
          </a:p>
        </p:txBody>
      </p:sp>
      <p:sp>
        <p:nvSpPr>
          <p:cNvPr id="9" name="Down Arrow 8"/>
          <p:cNvSpPr/>
          <p:nvPr/>
        </p:nvSpPr>
        <p:spPr>
          <a:xfrm>
            <a:off x="4572000" y="42031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572000" y="24384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solidFill>
                  <a:srgbClr val="FFFF00"/>
                </a:solidFill>
              </a:rPr>
              <a:t>PENGERTIAN AQIDAH</a:t>
            </a:r>
            <a:endParaRPr lang="en-US" sz="5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sz="4000" dirty="0" smtClean="0"/>
              <a:t>A. </a:t>
            </a:r>
            <a:r>
              <a:rPr lang="en-US" sz="4000" dirty="0" err="1" smtClean="0"/>
              <a:t>Secara</a:t>
            </a:r>
            <a:r>
              <a:rPr lang="en-US" sz="4000" dirty="0" smtClean="0"/>
              <a:t> </a:t>
            </a:r>
            <a:r>
              <a:rPr lang="en-US" sz="4000" dirty="0" err="1" smtClean="0"/>
              <a:t>etimologi</a:t>
            </a:r>
            <a:r>
              <a:rPr lang="en-US" sz="4000" dirty="0" smtClean="0"/>
              <a:t> :</a:t>
            </a:r>
          </a:p>
          <a:p>
            <a:pPr>
              <a:buNone/>
            </a:pPr>
            <a:r>
              <a:rPr lang="en-US" sz="4000" dirty="0" smtClean="0"/>
              <a:t>	 </a:t>
            </a:r>
            <a:r>
              <a:rPr lang="en-US" sz="4000" dirty="0" err="1" smtClean="0"/>
              <a:t>Ikatan</a:t>
            </a:r>
            <a:r>
              <a:rPr lang="en-US" sz="4000" dirty="0" smtClean="0"/>
              <a:t> </a:t>
            </a:r>
            <a:r>
              <a:rPr lang="en-US" sz="4000" dirty="0" err="1" smtClean="0"/>
              <a:t>atau</a:t>
            </a:r>
            <a:r>
              <a:rPr lang="en-US" sz="4000" dirty="0" smtClean="0"/>
              <a:t> </a:t>
            </a:r>
            <a:r>
              <a:rPr lang="en-US" sz="4000" dirty="0" err="1" smtClean="0"/>
              <a:t>Kaitan</a:t>
            </a:r>
            <a:r>
              <a:rPr lang="en-US" sz="4000" dirty="0" smtClean="0"/>
              <a:t>, </a:t>
            </a:r>
            <a:r>
              <a:rPr lang="en-US" sz="4000" dirty="0" err="1" smtClean="0"/>
              <a:t>Sangkutan</a:t>
            </a:r>
            <a:r>
              <a:rPr lang="en-US" sz="4000" dirty="0" smtClean="0"/>
              <a:t> (</a:t>
            </a:r>
            <a:r>
              <a:rPr lang="en-US" sz="4000" dirty="0" err="1" smtClean="0"/>
              <a:t>Gantungan</a:t>
            </a:r>
            <a:r>
              <a:rPr lang="en-US" sz="4000" dirty="0" smtClean="0"/>
              <a:t> </a:t>
            </a:r>
            <a:r>
              <a:rPr lang="en-US" sz="4000" dirty="0" err="1" smtClean="0"/>
              <a:t>segala</a:t>
            </a:r>
            <a:r>
              <a:rPr lang="en-US" sz="4000" dirty="0" smtClean="0"/>
              <a:t> </a:t>
            </a:r>
            <a:r>
              <a:rPr lang="en-US" sz="4000" dirty="0" err="1" smtClean="0"/>
              <a:t>sesuatu</a:t>
            </a:r>
            <a:r>
              <a:rPr lang="en-US" sz="4000" dirty="0" smtClean="0"/>
              <a:t>).</a:t>
            </a:r>
          </a:p>
          <a:p>
            <a:pPr>
              <a:buNone/>
            </a:pPr>
            <a:endParaRPr lang="en-US" sz="4000" dirty="0" smtClean="0"/>
          </a:p>
          <a:p>
            <a:pPr>
              <a:buNone/>
            </a:pPr>
            <a:r>
              <a:rPr lang="en-US" sz="4000" dirty="0" smtClean="0"/>
              <a:t>B. </a:t>
            </a:r>
            <a:r>
              <a:rPr lang="en-US" sz="4000" dirty="0" err="1" smtClean="0"/>
              <a:t>Termonologi</a:t>
            </a:r>
            <a:r>
              <a:rPr lang="en-US" sz="4000" dirty="0" smtClean="0"/>
              <a:t> :</a:t>
            </a:r>
          </a:p>
          <a:p>
            <a:pPr>
              <a:buNone/>
            </a:pPr>
            <a:r>
              <a:rPr lang="en-US" sz="4000" dirty="0" smtClean="0"/>
              <a:t>    -</a:t>
            </a:r>
            <a:r>
              <a:rPr lang="en-US" sz="4000" dirty="0" err="1" smtClean="0"/>
              <a:t>Iman</a:t>
            </a:r>
            <a:r>
              <a:rPr lang="en-US" sz="4000" dirty="0" smtClean="0"/>
              <a:t> (</a:t>
            </a:r>
            <a:r>
              <a:rPr lang="en-US" sz="4000" dirty="0" err="1" smtClean="0"/>
              <a:t>Percaya</a:t>
            </a:r>
            <a:r>
              <a:rPr lang="en-US" sz="4000" dirty="0" smtClean="0"/>
              <a:t>), </a:t>
            </a:r>
            <a:r>
              <a:rPr lang="en-US" sz="4000" dirty="0" err="1" smtClean="0"/>
              <a:t>keyakinan</a:t>
            </a:r>
            <a:r>
              <a:rPr lang="en-US" sz="4000" dirty="0" smtClean="0"/>
              <a:t>.</a:t>
            </a:r>
          </a:p>
          <a:p>
            <a:pPr>
              <a:buNone/>
            </a:pPr>
            <a:r>
              <a:rPr lang="en-US" sz="4000" dirty="0" smtClean="0"/>
              <a:t>    -</a:t>
            </a:r>
            <a:r>
              <a:rPr lang="en-US" sz="4000" dirty="0" err="1" smtClean="0"/>
              <a:t>Perkara</a:t>
            </a:r>
            <a:r>
              <a:rPr lang="en-US" sz="4000" dirty="0" smtClean="0"/>
              <a:t> yang </a:t>
            </a:r>
            <a:r>
              <a:rPr lang="en-US" sz="4000" dirty="0" err="1" smtClean="0"/>
              <a:t>wajib</a:t>
            </a:r>
            <a:r>
              <a:rPr lang="en-US" sz="4000" dirty="0" smtClean="0"/>
              <a:t> </a:t>
            </a:r>
            <a:r>
              <a:rPr lang="en-US" sz="4000" dirty="0" err="1" smtClean="0"/>
              <a:t>dibenarkan</a:t>
            </a:r>
            <a:r>
              <a:rPr lang="en-US" sz="4000" dirty="0" smtClean="0"/>
              <a:t> </a:t>
            </a:r>
            <a:r>
              <a:rPr lang="en-US" sz="4000" dirty="0" err="1" smtClean="0"/>
              <a:t>oleh</a:t>
            </a:r>
            <a:r>
              <a:rPr lang="en-US" sz="4000" dirty="0" smtClean="0"/>
              <a:t> </a:t>
            </a:r>
            <a:r>
              <a:rPr lang="en-US" sz="4000" dirty="0" err="1" smtClean="0"/>
              <a:t>hati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jiwa</a:t>
            </a:r>
            <a:r>
              <a:rPr lang="en-US" sz="4000" dirty="0" smtClean="0"/>
              <a:t> </a:t>
            </a:r>
            <a:r>
              <a:rPr lang="en-US" sz="4000" dirty="0" err="1" smtClean="0"/>
              <a:t>menjadi</a:t>
            </a:r>
            <a:r>
              <a:rPr lang="en-US" sz="4000" dirty="0" smtClean="0"/>
              <a:t> </a:t>
            </a:r>
            <a:r>
              <a:rPr lang="en-US" sz="4000" dirty="0" err="1" smtClean="0"/>
              <a:t>tentram</a:t>
            </a:r>
            <a:r>
              <a:rPr lang="en-US" sz="4000" dirty="0" smtClean="0"/>
              <a:t> </a:t>
            </a:r>
            <a:r>
              <a:rPr lang="en-US" sz="4000" dirty="0" err="1" smtClean="0"/>
              <a:t>karenanya</a:t>
            </a:r>
            <a:r>
              <a:rPr lang="en-US" sz="4000" dirty="0" smtClean="0"/>
              <a:t>, </a:t>
            </a:r>
            <a:r>
              <a:rPr lang="en-US" sz="4000" dirty="0" err="1" smtClean="0"/>
              <a:t>sehingga</a:t>
            </a:r>
            <a:r>
              <a:rPr lang="en-US" sz="4000" dirty="0" smtClean="0"/>
              <a:t> </a:t>
            </a:r>
            <a:r>
              <a:rPr lang="en-US" sz="4000" dirty="0" err="1" smtClean="0"/>
              <a:t>menjadi</a:t>
            </a:r>
            <a:r>
              <a:rPr lang="en-US" sz="4000" dirty="0" smtClean="0"/>
              <a:t> </a:t>
            </a:r>
            <a:r>
              <a:rPr lang="en-US" sz="4000" dirty="0" err="1" smtClean="0"/>
              <a:t>suatu</a:t>
            </a:r>
            <a:r>
              <a:rPr lang="en-US" sz="4000" dirty="0" smtClean="0"/>
              <a:t> </a:t>
            </a:r>
            <a:r>
              <a:rPr lang="en-US" sz="4000" dirty="0" err="1" smtClean="0"/>
              <a:t>kenyataan</a:t>
            </a:r>
            <a:r>
              <a:rPr lang="en-US" sz="4000" dirty="0" smtClean="0"/>
              <a:t> yang </a:t>
            </a:r>
            <a:r>
              <a:rPr lang="en-US" sz="4000" dirty="0" err="1" smtClean="0"/>
              <a:t>teguh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kokoh</a:t>
            </a:r>
            <a:r>
              <a:rPr lang="en-US" sz="4000" dirty="0" smtClean="0"/>
              <a:t>, yang </a:t>
            </a:r>
            <a:r>
              <a:rPr lang="en-US" sz="4000" dirty="0" err="1" smtClean="0"/>
              <a:t>tidak</a:t>
            </a:r>
            <a:r>
              <a:rPr lang="en-US" sz="4000" dirty="0" smtClean="0"/>
              <a:t> </a:t>
            </a:r>
            <a:r>
              <a:rPr lang="en-US" sz="4000" dirty="0" err="1" smtClean="0"/>
              <a:t>dicampuri</a:t>
            </a:r>
            <a:r>
              <a:rPr lang="en-US" sz="4000" dirty="0" smtClean="0"/>
              <a:t> </a:t>
            </a:r>
            <a:r>
              <a:rPr lang="en-US" sz="4000" dirty="0" err="1" smtClean="0"/>
              <a:t>oleh</a:t>
            </a:r>
            <a:r>
              <a:rPr lang="en-US" sz="4000" dirty="0" smtClean="0"/>
              <a:t> </a:t>
            </a:r>
            <a:r>
              <a:rPr lang="en-US" sz="4000" dirty="0" err="1" smtClean="0"/>
              <a:t>keraguan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kebimbangan</a:t>
            </a:r>
            <a:r>
              <a:rPr lang="en-US" sz="4000" dirty="0" smtClean="0"/>
              <a:t>.</a:t>
            </a:r>
          </a:p>
          <a:p>
            <a:pPr>
              <a:buNone/>
            </a:pPr>
            <a:endParaRPr lang="en-US" sz="4000" dirty="0" smtClean="0"/>
          </a:p>
          <a:p>
            <a:pPr>
              <a:buNone/>
            </a:pPr>
            <a:r>
              <a:rPr lang="en-US" sz="4000" dirty="0" err="1" smtClean="0"/>
              <a:t>Pengertian</a:t>
            </a:r>
            <a:r>
              <a:rPr lang="en-US" sz="4000" dirty="0" smtClean="0"/>
              <a:t> </a:t>
            </a:r>
            <a:r>
              <a:rPr lang="en-US" sz="4000" dirty="0" err="1" smtClean="0"/>
              <a:t>Aqidah</a:t>
            </a:r>
            <a:r>
              <a:rPr lang="en-US" sz="4000" dirty="0" smtClean="0"/>
              <a:t>:	</a:t>
            </a:r>
          </a:p>
          <a:p>
            <a:pPr>
              <a:buNone/>
            </a:pPr>
            <a:r>
              <a:rPr lang="en-US" sz="4000" dirty="0" smtClean="0"/>
              <a:t>	</a:t>
            </a:r>
            <a:r>
              <a:rPr lang="en-US" sz="4000" dirty="0" err="1" smtClean="0"/>
              <a:t>Ilmu</a:t>
            </a:r>
            <a:r>
              <a:rPr lang="en-US" sz="4000" dirty="0" smtClean="0"/>
              <a:t> yang </a:t>
            </a:r>
            <a:r>
              <a:rPr lang="en-US" sz="4000" dirty="0" err="1" smtClean="0"/>
              <a:t>membicarakan</a:t>
            </a:r>
            <a:r>
              <a:rPr lang="en-US" sz="4000" dirty="0" smtClean="0"/>
              <a:t> </a:t>
            </a:r>
            <a:r>
              <a:rPr lang="en-US" sz="4000" dirty="0" err="1" smtClean="0"/>
              <a:t>perkara-perkara</a:t>
            </a:r>
            <a:r>
              <a:rPr lang="en-US" sz="4000" dirty="0" smtClean="0"/>
              <a:t> yang </a:t>
            </a:r>
            <a:r>
              <a:rPr lang="en-US" sz="4000" dirty="0" err="1" smtClean="0"/>
              <a:t>berkaitan</a:t>
            </a:r>
            <a:r>
              <a:rPr lang="en-US" sz="4000" dirty="0" smtClean="0"/>
              <a:t> </a:t>
            </a:r>
            <a:r>
              <a:rPr lang="en-US" sz="4000" dirty="0" err="1" smtClean="0"/>
              <a:t>keyakinan</a:t>
            </a:r>
            <a:r>
              <a:rPr lang="en-US" sz="4000" dirty="0" smtClean="0"/>
              <a:t> </a:t>
            </a:r>
            <a:r>
              <a:rPr lang="en-US" sz="4000" dirty="0" err="1" smtClean="0"/>
              <a:t>terhadap</a:t>
            </a:r>
            <a:r>
              <a:rPr lang="en-US" sz="4000" dirty="0" smtClean="0"/>
              <a:t> Allah </a:t>
            </a:r>
            <a:r>
              <a:rPr lang="en-US" sz="4000" dirty="0" err="1" smtClean="0"/>
              <a:t>Swt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Sifat-sifat</a:t>
            </a:r>
            <a:r>
              <a:rPr lang="en-US" sz="4000" dirty="0" smtClean="0"/>
              <a:t> </a:t>
            </a:r>
            <a:r>
              <a:rPr lang="en-US" sz="4000" dirty="0" err="1" smtClean="0"/>
              <a:t>kesempurnaannya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1850136"/>
          </a:xfrm>
        </p:spPr>
        <p:txBody>
          <a:bodyPr/>
          <a:lstStyle/>
          <a:p>
            <a:pPr algn="ctr"/>
            <a:r>
              <a:rPr lang="en-US" sz="6000" dirty="0" smtClean="0"/>
              <a:t>PENGERTIAN IMAN &amp; ILMU TAUHID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772400" cy="3962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IMAN:	</a:t>
            </a:r>
          </a:p>
          <a:p>
            <a:pPr>
              <a:buNone/>
            </a:pPr>
            <a:r>
              <a:rPr lang="en-US" sz="3200" dirty="0" smtClean="0"/>
              <a:t>	</a:t>
            </a:r>
            <a:r>
              <a:rPr lang="en-US" sz="3200" dirty="0" err="1" smtClean="0"/>
              <a:t>Pengakuan</a:t>
            </a:r>
            <a:r>
              <a:rPr lang="en-US" sz="3200" dirty="0" smtClean="0"/>
              <a:t> </a:t>
            </a:r>
            <a:r>
              <a:rPr lang="en-US" sz="3200" dirty="0" err="1" smtClean="0"/>
              <a:t>hati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penuh</a:t>
            </a:r>
            <a:r>
              <a:rPr lang="en-US" sz="3200" dirty="0" smtClean="0"/>
              <a:t> </a:t>
            </a:r>
            <a:r>
              <a:rPr lang="en-US" sz="3200" dirty="0" err="1" smtClean="0"/>
              <a:t>keyakinan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diucapkan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lisan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dibuktikan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perbuatan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amal</a:t>
            </a:r>
            <a:r>
              <a:rPr lang="en-US" sz="3200" dirty="0" smtClean="0"/>
              <a:t> </a:t>
            </a:r>
            <a:r>
              <a:rPr lang="en-US" sz="3200" dirty="0" err="1" smtClean="0"/>
              <a:t>ibadah</a:t>
            </a:r>
            <a:r>
              <a:rPr lang="en-US" sz="3200" dirty="0" smtClean="0"/>
              <a:t> </a:t>
            </a:r>
            <a:r>
              <a:rPr lang="en-US" sz="3200" dirty="0" err="1" smtClean="0"/>
              <a:t>nyata</a:t>
            </a:r>
            <a:r>
              <a:rPr lang="en-US" sz="3200" dirty="0" smtClean="0"/>
              <a:t>.</a:t>
            </a:r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>
                <a:solidFill>
                  <a:srgbClr val="FFFF00"/>
                </a:solidFill>
              </a:rPr>
              <a:t>ILMU TAUHID: </a:t>
            </a:r>
          </a:p>
          <a:p>
            <a:pPr>
              <a:buNone/>
            </a:pPr>
            <a:r>
              <a:rPr lang="en-US" sz="3200" dirty="0" smtClean="0">
                <a:solidFill>
                  <a:srgbClr val="FFFF00"/>
                </a:solidFill>
              </a:rPr>
              <a:t>	</a:t>
            </a:r>
            <a:r>
              <a:rPr lang="en-US" sz="3200" dirty="0" err="1" smtClean="0">
                <a:solidFill>
                  <a:srgbClr val="FFFF00"/>
                </a:solidFill>
              </a:rPr>
              <a:t>Ilmu</a:t>
            </a:r>
            <a:r>
              <a:rPr lang="en-US" sz="3200" dirty="0" smtClean="0">
                <a:solidFill>
                  <a:srgbClr val="FFFF00"/>
                </a:solidFill>
              </a:rPr>
              <a:t> yang </a:t>
            </a:r>
            <a:r>
              <a:rPr lang="en-US" sz="3200" dirty="0" err="1" smtClean="0">
                <a:solidFill>
                  <a:srgbClr val="FFFF00"/>
                </a:solidFill>
              </a:rPr>
              <a:t>membicarakan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keMaha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Esaan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Tuhan</a:t>
            </a: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/>
              <a:t>	</a:t>
            </a:r>
            <a:endParaRPr lang="en-US" sz="3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762000"/>
          </a:xfrm>
        </p:spPr>
        <p:txBody>
          <a:bodyPr/>
          <a:lstStyle/>
          <a:p>
            <a:pPr algn="ctr"/>
            <a:r>
              <a:rPr lang="en-US" dirty="0" smtClean="0"/>
              <a:t>ALLAH MAHA 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572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19800" y="2895600"/>
            <a:ext cx="11430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ritannic Bold" pitchFamily="34" charset="0"/>
              </a:rPr>
              <a:t>ZAT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Britannic Bold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5200" y="1752600"/>
            <a:ext cx="1295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Britannic Bold" pitchFamily="34" charset="0"/>
              </a:rPr>
              <a:t>SIFAT</a:t>
            </a:r>
            <a:endParaRPr lang="en-US" sz="2000" b="1" dirty="0">
              <a:solidFill>
                <a:srgbClr val="FF0000"/>
              </a:solidFill>
              <a:latin typeface="Britannic Bold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05200" y="2971800"/>
            <a:ext cx="13716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Britannic Bold" pitchFamily="34" charset="0"/>
              </a:rPr>
              <a:t>ASMA</a:t>
            </a:r>
            <a:endParaRPr lang="en-US" sz="2000" b="1" dirty="0">
              <a:solidFill>
                <a:srgbClr val="FF0000"/>
              </a:solidFill>
              <a:latin typeface="Britannic Bold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05200" y="4191000"/>
            <a:ext cx="13716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Britannic Bold" pitchFamily="34" charset="0"/>
              </a:rPr>
              <a:t>AF’AL</a:t>
            </a:r>
            <a:endParaRPr lang="en-US" sz="2000" b="1" dirty="0">
              <a:solidFill>
                <a:srgbClr val="FF0000"/>
              </a:solidFill>
              <a:latin typeface="Britannic Bold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76800" y="2362200"/>
            <a:ext cx="1066800" cy="68580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29200" y="3505200"/>
            <a:ext cx="8382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29200" y="3962400"/>
            <a:ext cx="9906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772400" cy="762000"/>
          </a:xfrm>
        </p:spPr>
        <p:txBody>
          <a:bodyPr/>
          <a:lstStyle/>
          <a:p>
            <a:pPr algn="ctr"/>
            <a:r>
              <a:rPr lang="en-US" dirty="0" smtClean="0">
                <a:latin typeface="Algerian" pitchFamily="82" charset="0"/>
              </a:rPr>
              <a:t>SIFAT 20</a:t>
            </a:r>
            <a:endParaRPr lang="en-US" dirty="0">
              <a:latin typeface="Algerian" pitchFamily="82" charset="0"/>
            </a:endParaRPr>
          </a:p>
        </p:txBody>
      </p:sp>
      <p:pic>
        <p:nvPicPr>
          <p:cNvPr id="3" name="SIFAT 20.fl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8763" y="1447800"/>
            <a:ext cx="6545262" cy="4908550"/>
          </a:xfr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1"/>
            <a:ext cx="7772400" cy="18287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SIFAT-SIFAT ALLAH</a:t>
            </a:r>
            <a:r>
              <a:rPr lang="ar-SA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  <a:br>
              <a:rPr lang="ar-SA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ar-SA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(الصفات) </a:t>
            </a:r>
            <a:r>
              <a:rPr lang="ar-SA" dirty="0" smtClean="0"/>
              <a:t/>
            </a:r>
            <a:br>
              <a:rPr lang="ar-SA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696200" cy="4724400"/>
          </a:xfrm>
        </p:spPr>
        <p:txBody>
          <a:bodyPr>
            <a:normAutofit/>
          </a:bodyPr>
          <a:lstStyle/>
          <a:p>
            <a:pPr lvl="3" algn="l"/>
            <a:r>
              <a:rPr lang="en-US" sz="2400" b="1" i="1" dirty="0" err="1" smtClean="0">
                <a:solidFill>
                  <a:srgbClr val="FFFF00"/>
                </a:solidFill>
              </a:rPr>
              <a:t>Sifat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Nafsiyah</a:t>
            </a:r>
            <a:r>
              <a:rPr lang="en-US" sz="2400" b="1" i="1" dirty="0" smtClean="0">
                <a:solidFill>
                  <a:srgbClr val="FFFF00"/>
                </a:solidFill>
              </a:rPr>
              <a:t> :</a:t>
            </a:r>
          </a:p>
          <a:p>
            <a:pPr marL="1885950" lvl="3" indent="-514350" algn="l"/>
            <a:r>
              <a:rPr lang="en-US" sz="2400" dirty="0" smtClean="0"/>
              <a:t>1. </a:t>
            </a:r>
            <a:r>
              <a:rPr lang="en-US" sz="2400" dirty="0" err="1" smtClean="0"/>
              <a:t>Wujud</a:t>
            </a:r>
            <a:r>
              <a:rPr lang="en-US" sz="2400" dirty="0" smtClean="0"/>
              <a:t>  (</a:t>
            </a:r>
            <a:r>
              <a:rPr lang="en-US" sz="2400" dirty="0" err="1" smtClean="0"/>
              <a:t>Ada</a:t>
            </a:r>
            <a:r>
              <a:rPr lang="en-US" sz="2400" dirty="0" smtClean="0"/>
              <a:t>)</a:t>
            </a:r>
          </a:p>
          <a:p>
            <a:pPr marL="1885950" lvl="3" indent="-514350" algn="l"/>
            <a:r>
              <a:rPr lang="en-US" sz="2400" b="1" i="1" dirty="0" err="1" smtClean="0">
                <a:solidFill>
                  <a:srgbClr val="FFFF00"/>
                </a:solidFill>
              </a:rPr>
              <a:t>Sifat</a:t>
            </a:r>
            <a:r>
              <a:rPr lang="en-US" sz="2400" b="1" i="1" dirty="0" smtClean="0">
                <a:solidFill>
                  <a:srgbClr val="FFFF00"/>
                </a:solidFill>
              </a:rPr>
              <a:t> </a:t>
            </a:r>
            <a:r>
              <a:rPr lang="en-US" sz="2400" b="1" i="1" dirty="0" err="1" smtClean="0">
                <a:solidFill>
                  <a:srgbClr val="FFFF00"/>
                </a:solidFill>
              </a:rPr>
              <a:t>Salbiyah</a:t>
            </a:r>
            <a:r>
              <a:rPr lang="en-US" sz="2400" b="1" i="1" dirty="0" smtClean="0">
                <a:solidFill>
                  <a:srgbClr val="FFFF00"/>
                </a:solidFill>
              </a:rPr>
              <a:t> :</a:t>
            </a:r>
          </a:p>
          <a:p>
            <a:pPr lvl="3" algn="l"/>
            <a:r>
              <a:rPr lang="en-US" sz="2400" dirty="0" smtClean="0"/>
              <a:t>1. </a:t>
            </a:r>
            <a:r>
              <a:rPr lang="en-US" sz="2400" dirty="0" err="1" smtClean="0"/>
              <a:t>Qidam</a:t>
            </a:r>
            <a:r>
              <a:rPr lang="en-US" sz="2400" dirty="0" smtClean="0"/>
              <a:t> (</a:t>
            </a:r>
            <a:r>
              <a:rPr lang="en-US" sz="2400" dirty="0" err="1" smtClean="0"/>
              <a:t>Sedia</a:t>
            </a:r>
            <a:r>
              <a:rPr lang="en-US" sz="2400" dirty="0" smtClean="0"/>
              <a:t>/</a:t>
            </a:r>
            <a:r>
              <a:rPr lang="en-US" sz="2400" dirty="0" err="1" smtClean="0"/>
              <a:t>Terdahulu</a:t>
            </a:r>
            <a:r>
              <a:rPr lang="en-US" sz="2400" dirty="0" smtClean="0"/>
              <a:t>)</a:t>
            </a:r>
          </a:p>
          <a:p>
            <a:pPr lvl="3" algn="l"/>
            <a:r>
              <a:rPr lang="en-US" sz="2400" dirty="0" smtClean="0"/>
              <a:t>2. </a:t>
            </a:r>
            <a:r>
              <a:rPr lang="en-US" sz="2400" dirty="0" err="1" smtClean="0"/>
              <a:t>Baqo</a:t>
            </a:r>
            <a:r>
              <a:rPr lang="en-US" sz="2400" dirty="0" smtClean="0"/>
              <a:t> (</a:t>
            </a:r>
            <a:r>
              <a:rPr lang="en-US" sz="2400" dirty="0" err="1" smtClean="0"/>
              <a:t>Kekal</a:t>
            </a:r>
            <a:r>
              <a:rPr lang="en-US" sz="2400" dirty="0" smtClean="0"/>
              <a:t>)</a:t>
            </a:r>
          </a:p>
          <a:p>
            <a:pPr lvl="3" algn="l"/>
            <a:r>
              <a:rPr lang="en-US" sz="2400" dirty="0" smtClean="0"/>
              <a:t>3. </a:t>
            </a:r>
            <a:r>
              <a:rPr lang="en-US" sz="2400" dirty="0" err="1" smtClean="0"/>
              <a:t>Mukhalafatuhu</a:t>
            </a:r>
            <a:r>
              <a:rPr lang="en-US" sz="2400" dirty="0" smtClean="0"/>
              <a:t> Lil </a:t>
            </a:r>
            <a:r>
              <a:rPr lang="en-US" sz="2400" dirty="0" err="1" smtClean="0"/>
              <a:t>Hawadits</a:t>
            </a:r>
            <a:r>
              <a:rPr lang="en-US" sz="2400" dirty="0" smtClean="0"/>
              <a:t> (</a:t>
            </a:r>
            <a:r>
              <a:rPr lang="en-US" sz="2400" dirty="0" err="1" smtClean="0"/>
              <a:t>Bersalahan</a:t>
            </a:r>
            <a:r>
              <a:rPr lang="en-US" sz="2400" dirty="0" smtClean="0"/>
              <a:t> </a:t>
            </a:r>
            <a:r>
              <a:rPr lang="en-US" sz="2400" dirty="0" err="1" smtClean="0"/>
              <a:t>bagi</a:t>
            </a:r>
            <a:r>
              <a:rPr lang="en-US" sz="2400" dirty="0" smtClean="0"/>
              <a:t>   </a:t>
            </a:r>
          </a:p>
          <a:p>
            <a:pPr lvl="3" algn="l"/>
            <a:r>
              <a:rPr lang="en-US" sz="2400" dirty="0" smtClean="0"/>
              <a:t>     </a:t>
            </a:r>
            <a:r>
              <a:rPr lang="en-US" sz="2400" dirty="0" err="1" smtClean="0"/>
              <a:t>segala</a:t>
            </a:r>
            <a:r>
              <a:rPr lang="en-US" sz="2400" dirty="0" smtClean="0"/>
              <a:t> yang </a:t>
            </a:r>
            <a:r>
              <a:rPr lang="en-US" sz="2400" dirty="0" err="1" smtClean="0"/>
              <a:t>baharu</a:t>
            </a:r>
            <a:r>
              <a:rPr lang="en-US" sz="2400" dirty="0" smtClean="0"/>
              <a:t>)</a:t>
            </a:r>
          </a:p>
          <a:p>
            <a:pPr lvl="3" algn="l"/>
            <a:r>
              <a:rPr lang="en-US" sz="2400" dirty="0" smtClean="0"/>
              <a:t>4. </a:t>
            </a:r>
            <a:r>
              <a:rPr lang="en-US" sz="2400" dirty="0" err="1" smtClean="0"/>
              <a:t>Qiyamuhu</a:t>
            </a:r>
            <a:r>
              <a:rPr lang="en-US" sz="2400" dirty="0" smtClean="0"/>
              <a:t> bi </a:t>
            </a:r>
            <a:r>
              <a:rPr lang="en-US" sz="2400" dirty="0" err="1" smtClean="0"/>
              <a:t>Nafsihi</a:t>
            </a:r>
            <a:r>
              <a:rPr lang="en-US" sz="2400" dirty="0" smtClean="0"/>
              <a:t> (</a:t>
            </a:r>
            <a:r>
              <a:rPr lang="en-US" sz="2400" dirty="0" err="1" smtClean="0"/>
              <a:t>Berdiri</a:t>
            </a:r>
            <a:r>
              <a:rPr lang="en-US" sz="2400" dirty="0" smtClean="0"/>
              <a:t> </a:t>
            </a:r>
            <a:r>
              <a:rPr lang="en-US" sz="2400" dirty="0" err="1" smtClean="0"/>
              <a:t>Sendiri</a:t>
            </a:r>
            <a:r>
              <a:rPr lang="en-US" sz="2400" dirty="0" smtClean="0"/>
              <a:t>)</a:t>
            </a:r>
          </a:p>
          <a:p>
            <a:pPr lvl="3" algn="l"/>
            <a:r>
              <a:rPr lang="en-US" sz="2400" dirty="0" smtClean="0"/>
              <a:t>5. </a:t>
            </a:r>
            <a:r>
              <a:rPr lang="en-US" sz="2400" dirty="0" err="1" smtClean="0"/>
              <a:t>Wahdaniyat</a:t>
            </a:r>
            <a:r>
              <a:rPr lang="en-US" sz="2400" dirty="0" smtClean="0"/>
              <a:t> (</a:t>
            </a:r>
            <a:r>
              <a:rPr lang="en-US" sz="2400" dirty="0" err="1" smtClean="0"/>
              <a:t>Esa</a:t>
            </a:r>
            <a:r>
              <a:rPr lang="en-US" sz="2400" dirty="0" smtClean="0"/>
              <a:t>)</a:t>
            </a:r>
          </a:p>
          <a:p>
            <a:pPr marL="514350" indent="-514350"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7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7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7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 err="1">
                <a:solidFill>
                  <a:schemeClr val="tx1"/>
                </a:solidFill>
              </a:rPr>
              <a:t>Sifat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b="1" i="1" dirty="0" err="1">
                <a:solidFill>
                  <a:schemeClr val="tx1"/>
                </a:solidFill>
              </a:rPr>
              <a:t>Ma'ani</a:t>
            </a:r>
            <a:r>
              <a:rPr lang="en-US" b="1" i="1" dirty="0">
                <a:solidFill>
                  <a:schemeClr val="tx1"/>
                </a:solidFill>
              </a:rPr>
              <a:t> 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1. </a:t>
            </a:r>
            <a:r>
              <a:rPr lang="en-US" dirty="0" err="1" smtClean="0">
                <a:solidFill>
                  <a:srgbClr val="FFFF00"/>
                </a:solidFill>
              </a:rPr>
              <a:t>Qudrat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Kuasa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2. </a:t>
            </a:r>
            <a:r>
              <a:rPr lang="en-US" dirty="0" err="1" smtClean="0">
                <a:solidFill>
                  <a:srgbClr val="FFFF00"/>
                </a:solidFill>
              </a:rPr>
              <a:t>Irodah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Berkehendak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3. </a:t>
            </a:r>
            <a:r>
              <a:rPr lang="en-US" dirty="0" err="1" smtClean="0">
                <a:solidFill>
                  <a:srgbClr val="FFFF00"/>
                </a:solidFill>
              </a:rPr>
              <a:t>Ilmu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Tahu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4. </a:t>
            </a:r>
            <a:r>
              <a:rPr lang="en-US" dirty="0" err="1" smtClean="0">
                <a:solidFill>
                  <a:srgbClr val="FFFF00"/>
                </a:solidFill>
              </a:rPr>
              <a:t>Hayat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Hidup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5. </a:t>
            </a:r>
            <a:r>
              <a:rPr lang="en-US" dirty="0" err="1" smtClean="0">
                <a:solidFill>
                  <a:srgbClr val="FFFF00"/>
                </a:solidFill>
              </a:rPr>
              <a:t>Sama</a:t>
            </a:r>
            <a:r>
              <a:rPr lang="en-US" dirty="0">
                <a:solidFill>
                  <a:srgbClr val="FFFF00"/>
                </a:solidFill>
              </a:rPr>
              <a:t>' (</a:t>
            </a:r>
            <a:r>
              <a:rPr lang="en-US" dirty="0" err="1">
                <a:solidFill>
                  <a:srgbClr val="FFFF00"/>
                </a:solidFill>
              </a:rPr>
              <a:t>Mendengar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6. </a:t>
            </a:r>
            <a:r>
              <a:rPr lang="en-US" dirty="0" err="1" smtClean="0">
                <a:solidFill>
                  <a:srgbClr val="FFFF00"/>
                </a:solidFill>
              </a:rPr>
              <a:t>Bashar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Melihat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lvl="0">
              <a:buNone/>
            </a:pPr>
            <a:r>
              <a:rPr lang="en-US" dirty="0" smtClean="0">
                <a:solidFill>
                  <a:srgbClr val="FFFF00"/>
                </a:solidFill>
              </a:rPr>
              <a:t>7. </a:t>
            </a:r>
            <a:r>
              <a:rPr lang="en-US" dirty="0" err="1" smtClean="0">
                <a:solidFill>
                  <a:srgbClr val="FFFF00"/>
                </a:solidFill>
              </a:rPr>
              <a:t>Kalam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Berkata-kata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1943</TotalTime>
  <Words>359</Words>
  <Application>Microsoft Office PowerPoint</Application>
  <PresentationFormat>On-screen Show (4:3)</PresentationFormat>
  <Paragraphs>151</Paragraphs>
  <Slides>18</Slides>
  <Notes>17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</vt:lpstr>
      <vt:lpstr>PowerPoint Presentation</vt:lpstr>
      <vt:lpstr>PowerPoint Presentation</vt:lpstr>
      <vt:lpstr>TUHAN YME &amp; KETUHANAN</vt:lpstr>
      <vt:lpstr>PENGERTIAN AQIDAH</vt:lpstr>
      <vt:lpstr>PENGERTIAN IMAN &amp; ILMU TAUHID</vt:lpstr>
      <vt:lpstr>ALLAH MAHA ESA</vt:lpstr>
      <vt:lpstr>SIFAT 20</vt:lpstr>
      <vt:lpstr>SIFAT-SIFAT ALLAH   (الصفات)  </vt:lpstr>
      <vt:lpstr>Sifat Ma'ani :</vt:lpstr>
      <vt:lpstr> Sifat Ma'nawiyah : </vt:lpstr>
      <vt:lpstr>KE ESAAN SIFAT</vt:lpstr>
      <vt:lpstr>KE ESAAN ASMA (الاسماء)</vt:lpstr>
      <vt:lpstr>ASMAUL HUSNA (99)   </vt:lpstr>
      <vt:lpstr>AF’AL (PERBUATAN) </vt:lpstr>
      <vt:lpstr>KEIMANAN DAN KETAQWAAN</vt:lpstr>
      <vt:lpstr>TABEL KATAGORI / TIPE MANUSIA</vt:lpstr>
      <vt:lpstr>B. KETAQWAAN</vt:lpstr>
      <vt:lpstr>PowerPoint Presentation</vt:lpstr>
    </vt:vector>
  </TitlesOfParts>
  <Company>bjb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MATA KULIAH</dc:title>
  <dc:creator>acer</dc:creator>
  <cp:lastModifiedBy>TOSHIBA</cp:lastModifiedBy>
  <cp:revision>106</cp:revision>
  <dcterms:created xsi:type="dcterms:W3CDTF">2009-09-02T04:38:27Z</dcterms:created>
  <dcterms:modified xsi:type="dcterms:W3CDTF">2018-09-28T07:41:09Z</dcterms:modified>
</cp:coreProperties>
</file>